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Nuni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Nuni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d1535f58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d1535f58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pregnancy, especially in the later stages, the intestines get pushed around, which causes variety of issues, including decreased GI motility, constipation, and it can cause the appendix to go on an adventure, migrating around much more readily, even up to RUQ</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d1535f58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d1535f58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you can see, even a full pan-scan for trauma is below the threshold of 50mSv to increase risk of fetal abnormalities. ( Now, yearly recommendation for radiation exposure is advised to be below 30mSv over a lifetime, but that is a different story)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235896e06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235896e06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d1535f58b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d1535f58b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5d1535f58b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5d1535f58b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5235896e06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235896e06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image of SBO, you can see the positive arrow sign here pointing to likely point of blockage, with black arrows pointing to fetus head and spine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d1535f58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d1535f58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image of SBO, you can see the positive arrow sign here pointing to likely point of blockage, with black arrows pointing to fetus head and spine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5d1535f58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5d1535f58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image of SBO, you can see the positive arrow sign here pointing to likely point of blockage, with black arrows pointing to fetus head and spine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5d1535f58b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5d1535f58b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image of SBO, you can see the positive arrow sign here pointing to likely point of blockage, with black arrows pointing to fetus head and spine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5d1535f58b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5d1535f58b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235896e06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235896e06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d1535f58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d1535f58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5d1535f58b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5d1535f58b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Lithopedian- 46 year old calcified fetus from a missed abortion in a woman in morocco,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5d1535f58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5d1535f58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51e25132f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51e25132f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5235896e0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235896e0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d1535f58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d1535f58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d1535f58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d1535f58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d1535f58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d1535f58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d1535f58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d1535f58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5235896e06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5235896e06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235896e06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235896e06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8600"/>
              <a:buNone/>
              <a:defRPr sz="8600">
                <a:solidFill>
                  <a:schemeClr val="dk2"/>
                </a:solidFill>
              </a:defRPr>
            </a:lvl1pPr>
            <a:lvl2pPr lvl="1" rtl="0" algn="ctr">
              <a:spcBef>
                <a:spcPts val="0"/>
              </a:spcBef>
              <a:spcAft>
                <a:spcPts val="0"/>
              </a:spcAft>
              <a:buClr>
                <a:schemeClr val="dk2"/>
              </a:buClr>
              <a:buSzPts val="8600"/>
              <a:buNone/>
              <a:defRPr sz="8600">
                <a:solidFill>
                  <a:schemeClr val="dk2"/>
                </a:solidFill>
              </a:defRPr>
            </a:lvl2pPr>
            <a:lvl3pPr lvl="2" rtl="0" algn="ctr">
              <a:spcBef>
                <a:spcPts val="0"/>
              </a:spcBef>
              <a:spcAft>
                <a:spcPts val="0"/>
              </a:spcAft>
              <a:buClr>
                <a:schemeClr val="dk2"/>
              </a:buClr>
              <a:buSzPts val="8600"/>
              <a:buNone/>
              <a:defRPr sz="8600">
                <a:solidFill>
                  <a:schemeClr val="dk2"/>
                </a:solidFill>
              </a:defRPr>
            </a:lvl3pPr>
            <a:lvl4pPr lvl="3" rtl="0" algn="ctr">
              <a:spcBef>
                <a:spcPts val="0"/>
              </a:spcBef>
              <a:spcAft>
                <a:spcPts val="0"/>
              </a:spcAft>
              <a:buClr>
                <a:schemeClr val="dk2"/>
              </a:buClr>
              <a:buSzPts val="8600"/>
              <a:buNone/>
              <a:defRPr sz="8600">
                <a:solidFill>
                  <a:schemeClr val="dk2"/>
                </a:solidFill>
              </a:defRPr>
            </a:lvl4pPr>
            <a:lvl5pPr lvl="4" rtl="0" algn="ctr">
              <a:spcBef>
                <a:spcPts val="0"/>
              </a:spcBef>
              <a:spcAft>
                <a:spcPts val="0"/>
              </a:spcAft>
              <a:buClr>
                <a:schemeClr val="dk2"/>
              </a:buClr>
              <a:buSzPts val="8600"/>
              <a:buNone/>
              <a:defRPr sz="8600">
                <a:solidFill>
                  <a:schemeClr val="dk2"/>
                </a:solidFill>
              </a:defRPr>
            </a:lvl5pPr>
            <a:lvl6pPr lvl="5" rtl="0" algn="ctr">
              <a:spcBef>
                <a:spcPts val="0"/>
              </a:spcBef>
              <a:spcAft>
                <a:spcPts val="0"/>
              </a:spcAft>
              <a:buClr>
                <a:schemeClr val="dk2"/>
              </a:buClr>
              <a:buSzPts val="8600"/>
              <a:buNone/>
              <a:defRPr sz="8600">
                <a:solidFill>
                  <a:schemeClr val="dk2"/>
                </a:solidFill>
              </a:defRPr>
            </a:lvl6pPr>
            <a:lvl7pPr lvl="6" rtl="0" algn="ctr">
              <a:spcBef>
                <a:spcPts val="0"/>
              </a:spcBef>
              <a:spcAft>
                <a:spcPts val="0"/>
              </a:spcAft>
              <a:buClr>
                <a:schemeClr val="dk2"/>
              </a:buClr>
              <a:buSzPts val="8600"/>
              <a:buNone/>
              <a:defRPr sz="8600">
                <a:solidFill>
                  <a:schemeClr val="dk2"/>
                </a:solidFill>
              </a:defRPr>
            </a:lvl7pPr>
            <a:lvl8pPr lvl="7" rtl="0" algn="ctr">
              <a:spcBef>
                <a:spcPts val="0"/>
              </a:spcBef>
              <a:spcAft>
                <a:spcPts val="0"/>
              </a:spcAft>
              <a:buClr>
                <a:schemeClr val="dk2"/>
              </a:buClr>
              <a:buSzPts val="8600"/>
              <a:buNone/>
              <a:defRPr sz="8600">
                <a:solidFill>
                  <a:schemeClr val="dk2"/>
                </a:solidFill>
              </a:defRPr>
            </a:lvl8pPr>
            <a:lvl9pPr lvl="8" rtl="0"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SzPts val="1300"/>
              <a:buChar char="●"/>
              <a:defRPr/>
            </a:lvl1pPr>
            <a:lvl2pPr indent="-298450" lvl="1" marL="914400" rtl="0" algn="ctr">
              <a:spcBef>
                <a:spcPts val="1600"/>
              </a:spcBef>
              <a:spcAft>
                <a:spcPts val="0"/>
              </a:spcAft>
              <a:buSzPts val="1100"/>
              <a:buChar char="○"/>
              <a:defRPr/>
            </a:lvl2pPr>
            <a:lvl3pPr indent="-298450" lvl="2" marL="1371600" rtl="0" algn="ctr">
              <a:spcBef>
                <a:spcPts val="1600"/>
              </a:spcBef>
              <a:spcAft>
                <a:spcPts val="0"/>
              </a:spcAft>
              <a:buSzPts val="1100"/>
              <a:buChar char="■"/>
              <a:defRPr/>
            </a:lvl3pPr>
            <a:lvl4pPr indent="-298450" lvl="3" marL="1828800" rtl="0" algn="ctr">
              <a:spcBef>
                <a:spcPts val="1600"/>
              </a:spcBef>
              <a:spcAft>
                <a:spcPts val="0"/>
              </a:spcAft>
              <a:buSzPts val="1100"/>
              <a:buChar char="●"/>
              <a:defRPr/>
            </a:lvl4pPr>
            <a:lvl5pPr indent="-298450" lvl="4" marL="2286000" rtl="0" algn="ctr">
              <a:spcBef>
                <a:spcPts val="1600"/>
              </a:spcBef>
              <a:spcAft>
                <a:spcPts val="0"/>
              </a:spcAft>
              <a:buSzPts val="1100"/>
              <a:buChar char="○"/>
              <a:defRPr/>
            </a:lvl5pPr>
            <a:lvl6pPr indent="-298450" lvl="5" marL="2743200" rtl="0" algn="ctr">
              <a:spcBef>
                <a:spcPts val="1600"/>
              </a:spcBef>
              <a:spcAft>
                <a:spcPts val="0"/>
              </a:spcAft>
              <a:buSzPts val="1100"/>
              <a:buChar char="■"/>
              <a:defRPr/>
            </a:lvl6pPr>
            <a:lvl7pPr indent="-298450" lvl="6" marL="3200400" rtl="0" algn="ctr">
              <a:spcBef>
                <a:spcPts val="1600"/>
              </a:spcBef>
              <a:spcAft>
                <a:spcPts val="0"/>
              </a:spcAft>
              <a:buSzPts val="1100"/>
              <a:buChar char="●"/>
              <a:defRPr/>
            </a:lvl7pPr>
            <a:lvl8pPr indent="-298450" lvl="7" marL="3657600" rtl="0" algn="ctr">
              <a:spcBef>
                <a:spcPts val="1600"/>
              </a:spcBef>
              <a:spcAft>
                <a:spcPts val="0"/>
              </a:spcAft>
              <a:buSzPts val="1100"/>
              <a:buChar char="○"/>
              <a:defRPr/>
            </a:lvl8pPr>
            <a:lvl9pPr indent="-298450" lvl="8" marL="4114800" rtl="0" algn="ctr">
              <a:spcBef>
                <a:spcPts val="1600"/>
              </a:spcBef>
              <a:spcAft>
                <a:spcPts val="160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3200"/>
              <a:buNone/>
              <a:defRPr sz="3200">
                <a:solidFill>
                  <a:schemeClr val="dk2"/>
                </a:solidFill>
              </a:defRPr>
            </a:lvl1pPr>
            <a:lvl2pPr lvl="1" rtl="0" algn="ctr">
              <a:spcBef>
                <a:spcPts val="0"/>
              </a:spcBef>
              <a:spcAft>
                <a:spcPts val="0"/>
              </a:spcAft>
              <a:buClr>
                <a:schemeClr val="dk2"/>
              </a:buClr>
              <a:buSzPts val="3200"/>
              <a:buNone/>
              <a:defRPr sz="3200">
                <a:solidFill>
                  <a:schemeClr val="dk2"/>
                </a:solidFill>
              </a:defRPr>
            </a:lvl2pPr>
            <a:lvl3pPr lvl="2" rtl="0" algn="ctr">
              <a:spcBef>
                <a:spcPts val="0"/>
              </a:spcBef>
              <a:spcAft>
                <a:spcPts val="0"/>
              </a:spcAft>
              <a:buClr>
                <a:schemeClr val="dk2"/>
              </a:buClr>
              <a:buSzPts val="3200"/>
              <a:buNone/>
              <a:defRPr sz="3200">
                <a:solidFill>
                  <a:schemeClr val="dk2"/>
                </a:solidFill>
              </a:defRPr>
            </a:lvl3pPr>
            <a:lvl4pPr lvl="3" rtl="0" algn="ctr">
              <a:spcBef>
                <a:spcPts val="0"/>
              </a:spcBef>
              <a:spcAft>
                <a:spcPts val="0"/>
              </a:spcAft>
              <a:buClr>
                <a:schemeClr val="dk2"/>
              </a:buClr>
              <a:buSzPts val="3200"/>
              <a:buNone/>
              <a:defRPr sz="3200">
                <a:solidFill>
                  <a:schemeClr val="dk2"/>
                </a:solidFill>
              </a:defRPr>
            </a:lvl4pPr>
            <a:lvl5pPr lvl="4" rtl="0" algn="ctr">
              <a:spcBef>
                <a:spcPts val="0"/>
              </a:spcBef>
              <a:spcAft>
                <a:spcPts val="0"/>
              </a:spcAft>
              <a:buClr>
                <a:schemeClr val="dk2"/>
              </a:buClr>
              <a:buSzPts val="3200"/>
              <a:buNone/>
              <a:defRPr sz="3200">
                <a:solidFill>
                  <a:schemeClr val="dk2"/>
                </a:solidFill>
              </a:defRPr>
            </a:lvl5pPr>
            <a:lvl6pPr lvl="5" rtl="0" algn="ctr">
              <a:spcBef>
                <a:spcPts val="0"/>
              </a:spcBef>
              <a:spcAft>
                <a:spcPts val="0"/>
              </a:spcAft>
              <a:buClr>
                <a:schemeClr val="dk2"/>
              </a:buClr>
              <a:buSzPts val="3200"/>
              <a:buNone/>
              <a:defRPr sz="3200">
                <a:solidFill>
                  <a:schemeClr val="dk2"/>
                </a:solidFill>
              </a:defRPr>
            </a:lvl6pPr>
            <a:lvl7pPr lvl="6" rtl="0" algn="ctr">
              <a:spcBef>
                <a:spcPts val="0"/>
              </a:spcBef>
              <a:spcAft>
                <a:spcPts val="0"/>
              </a:spcAft>
              <a:buClr>
                <a:schemeClr val="dk2"/>
              </a:buClr>
              <a:buSzPts val="3200"/>
              <a:buNone/>
              <a:defRPr sz="3200">
                <a:solidFill>
                  <a:schemeClr val="dk2"/>
                </a:solidFill>
              </a:defRPr>
            </a:lvl7pPr>
            <a:lvl8pPr lvl="7" rtl="0" algn="ctr">
              <a:spcBef>
                <a:spcPts val="0"/>
              </a:spcBef>
              <a:spcAft>
                <a:spcPts val="0"/>
              </a:spcAft>
              <a:buClr>
                <a:schemeClr val="dk2"/>
              </a:buClr>
              <a:buSzPts val="3200"/>
              <a:buNone/>
              <a:defRPr sz="3200">
                <a:solidFill>
                  <a:schemeClr val="dk2"/>
                </a:solidFill>
              </a:defRPr>
            </a:lvl8pPr>
            <a:lvl9pPr lvl="8" rtl="0"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200"/>
              <a:buNone/>
              <a:defRPr sz="3200"/>
            </a:lvl1pPr>
            <a:lvl2pPr lvl="1" rtl="0" algn="ctr">
              <a:spcBef>
                <a:spcPts val="0"/>
              </a:spcBef>
              <a:spcAft>
                <a:spcPts val="0"/>
              </a:spcAft>
              <a:buSzPts val="3200"/>
              <a:buNone/>
              <a:defRPr sz="3200"/>
            </a:lvl2pPr>
            <a:lvl3pPr lvl="2" rtl="0" algn="ctr">
              <a:spcBef>
                <a:spcPts val="0"/>
              </a:spcBef>
              <a:spcAft>
                <a:spcPts val="0"/>
              </a:spcAft>
              <a:buSzPts val="3200"/>
              <a:buNone/>
              <a:defRPr sz="3200"/>
            </a:lvl3pPr>
            <a:lvl4pPr lvl="3" rtl="0" algn="ctr">
              <a:spcBef>
                <a:spcPts val="0"/>
              </a:spcBef>
              <a:spcAft>
                <a:spcPts val="0"/>
              </a:spcAft>
              <a:buSzPts val="3200"/>
              <a:buNone/>
              <a:defRPr sz="3200"/>
            </a:lvl4pPr>
            <a:lvl5pPr lvl="4" rtl="0" algn="ctr">
              <a:spcBef>
                <a:spcPts val="0"/>
              </a:spcBef>
              <a:spcAft>
                <a:spcPts val="0"/>
              </a:spcAft>
              <a:buSzPts val="3200"/>
              <a:buNone/>
              <a:defRPr sz="3200"/>
            </a:lvl5pPr>
            <a:lvl6pPr lvl="5" rtl="0" algn="ctr">
              <a:spcBef>
                <a:spcPts val="0"/>
              </a:spcBef>
              <a:spcAft>
                <a:spcPts val="0"/>
              </a:spcAft>
              <a:buSzPts val="3200"/>
              <a:buNone/>
              <a:defRPr sz="3200"/>
            </a:lvl6pPr>
            <a:lvl7pPr lvl="6" rtl="0" algn="ctr">
              <a:spcBef>
                <a:spcPts val="0"/>
              </a:spcBef>
              <a:spcAft>
                <a:spcPts val="0"/>
              </a:spcAft>
              <a:buSzPts val="3200"/>
              <a:buNone/>
              <a:defRPr sz="3200"/>
            </a:lvl7pPr>
            <a:lvl8pPr lvl="7" rtl="0" algn="ctr">
              <a:spcBef>
                <a:spcPts val="0"/>
              </a:spcBef>
              <a:spcAft>
                <a:spcPts val="0"/>
              </a:spcAft>
              <a:buSzPts val="3200"/>
              <a:buNone/>
              <a:defRPr sz="3200"/>
            </a:lvl8pPr>
            <a:lvl9pPr lvl="8" rtl="0"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Nunito"/>
                <a:ea typeface="Nunito"/>
                <a:cs typeface="Nunito"/>
                <a:sym typeface="Nunito"/>
              </a:defRPr>
            </a:lvl1pPr>
            <a:lvl2pPr lvl="1" rtl="0" algn="r">
              <a:buNone/>
              <a:defRPr sz="1000">
                <a:solidFill>
                  <a:schemeClr val="dk2"/>
                </a:solidFill>
                <a:latin typeface="Nunito"/>
                <a:ea typeface="Nunito"/>
                <a:cs typeface="Nunito"/>
                <a:sym typeface="Nunito"/>
              </a:defRPr>
            </a:lvl2pPr>
            <a:lvl3pPr lvl="2" rtl="0" algn="r">
              <a:buNone/>
              <a:defRPr sz="1000">
                <a:solidFill>
                  <a:schemeClr val="dk2"/>
                </a:solidFill>
                <a:latin typeface="Nunito"/>
                <a:ea typeface="Nunito"/>
                <a:cs typeface="Nunito"/>
                <a:sym typeface="Nunito"/>
              </a:defRPr>
            </a:lvl3pPr>
            <a:lvl4pPr lvl="3" rtl="0" algn="r">
              <a:buNone/>
              <a:defRPr sz="1000">
                <a:solidFill>
                  <a:schemeClr val="dk2"/>
                </a:solidFill>
                <a:latin typeface="Nunito"/>
                <a:ea typeface="Nunito"/>
                <a:cs typeface="Nunito"/>
                <a:sym typeface="Nunito"/>
              </a:defRPr>
            </a:lvl4pPr>
            <a:lvl5pPr lvl="4" rtl="0" algn="r">
              <a:buNone/>
              <a:defRPr sz="1000">
                <a:solidFill>
                  <a:schemeClr val="dk2"/>
                </a:solidFill>
                <a:latin typeface="Nunito"/>
                <a:ea typeface="Nunito"/>
                <a:cs typeface="Nunito"/>
                <a:sym typeface="Nunito"/>
              </a:defRPr>
            </a:lvl5pPr>
            <a:lvl6pPr lvl="5" rtl="0" algn="r">
              <a:buNone/>
              <a:defRPr sz="1000">
                <a:solidFill>
                  <a:schemeClr val="dk2"/>
                </a:solidFill>
                <a:latin typeface="Nunito"/>
                <a:ea typeface="Nunito"/>
                <a:cs typeface="Nunito"/>
                <a:sym typeface="Nunito"/>
              </a:defRPr>
            </a:lvl6pPr>
            <a:lvl7pPr lvl="6" rtl="0" algn="r">
              <a:buNone/>
              <a:defRPr sz="1000">
                <a:solidFill>
                  <a:schemeClr val="dk2"/>
                </a:solidFill>
                <a:latin typeface="Nunito"/>
                <a:ea typeface="Nunito"/>
                <a:cs typeface="Nunito"/>
                <a:sym typeface="Nunito"/>
              </a:defRPr>
            </a:lvl7pPr>
            <a:lvl8pPr lvl="7" rtl="0" algn="r">
              <a:buNone/>
              <a:defRPr sz="1000">
                <a:solidFill>
                  <a:schemeClr val="dk2"/>
                </a:solidFill>
                <a:latin typeface="Nunito"/>
                <a:ea typeface="Nunito"/>
                <a:cs typeface="Nunito"/>
                <a:sym typeface="Nunito"/>
              </a:defRPr>
            </a:lvl8pPr>
            <a:lvl9pPr lvl="8" rtl="0"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gif"/><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13"/>
          <p:cNvSpPr txBox="1"/>
          <p:nvPr>
            <p:ph type="ctrTitle"/>
          </p:nvPr>
        </p:nvSpPr>
        <p:spPr>
          <a:xfrm>
            <a:off x="215900" y="320525"/>
            <a:ext cx="8520600" cy="276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Georgia"/>
                <a:ea typeface="Georgia"/>
                <a:cs typeface="Georgia"/>
                <a:sym typeface="Georgia"/>
              </a:rPr>
              <a:t>Surgical Emergencies in Pregnancy</a:t>
            </a:r>
            <a:endParaRPr>
              <a:solidFill>
                <a:srgbClr val="000000"/>
              </a:solidFill>
              <a:latin typeface="Georgia"/>
              <a:ea typeface="Georgia"/>
              <a:cs typeface="Georgia"/>
              <a:sym typeface="Georgia"/>
            </a:endParaRPr>
          </a:p>
        </p:txBody>
      </p:sp>
      <p:sp>
        <p:nvSpPr>
          <p:cNvPr id="129" name="Google Shape;129;p13"/>
          <p:cNvSpPr txBox="1"/>
          <p:nvPr>
            <p:ph idx="1" type="subTitle"/>
          </p:nvPr>
        </p:nvSpPr>
        <p:spPr>
          <a:xfrm>
            <a:off x="2029000" y="2310458"/>
            <a:ext cx="5361300" cy="52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00000"/>
                </a:solidFill>
              </a:rPr>
              <a:t>Almir Kalajdzic, PGY-2</a:t>
            </a:r>
            <a:endParaRPr b="1" sz="2000">
              <a:solidFill>
                <a:srgbClr val="000000"/>
              </a:solidFill>
            </a:endParaRPr>
          </a:p>
        </p:txBody>
      </p:sp>
      <p:pic>
        <p:nvPicPr>
          <p:cNvPr id="130" name="Google Shape;130;p13"/>
          <p:cNvPicPr preferRelativeResize="0"/>
          <p:nvPr/>
        </p:nvPicPr>
        <p:blipFill rotWithShape="1">
          <a:blip r:embed="rId4">
            <a:alphaModFix amt="13000"/>
          </a:blip>
          <a:srcRect b="1020" l="0" r="0" t="-1020"/>
          <a:stretch/>
        </p:blipFill>
        <p:spPr>
          <a:xfrm>
            <a:off x="0" y="-19042"/>
            <a:ext cx="9144000" cy="51815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2"/>
          <p:cNvSpPr txBox="1"/>
          <p:nvPr>
            <p:ph type="title"/>
          </p:nvPr>
        </p:nvSpPr>
        <p:spPr>
          <a:xfrm>
            <a:off x="819150" y="538125"/>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Germ Theory </a:t>
            </a:r>
            <a:endParaRPr/>
          </a:p>
        </p:txBody>
      </p:sp>
      <p:sp>
        <p:nvSpPr>
          <p:cNvPr id="194" name="Google Shape;194;p22"/>
          <p:cNvSpPr txBox="1"/>
          <p:nvPr>
            <p:ph idx="1" type="body"/>
          </p:nvPr>
        </p:nvSpPr>
        <p:spPr>
          <a:xfrm>
            <a:off x="819150" y="1294075"/>
            <a:ext cx="7505700" cy="31446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2200">
                <a:solidFill>
                  <a:srgbClr val="000000"/>
                </a:solidFill>
                <a:latin typeface="Arial"/>
                <a:ea typeface="Arial"/>
                <a:cs typeface="Arial"/>
                <a:sym typeface="Arial"/>
              </a:rPr>
              <a:t>Decreased GI motility</a:t>
            </a:r>
            <a:endParaRPr sz="2200">
              <a:solidFill>
                <a:srgbClr val="000000"/>
              </a:solidFill>
              <a:latin typeface="Arial"/>
              <a:ea typeface="Arial"/>
              <a:cs typeface="Arial"/>
              <a:sym typeface="Arial"/>
            </a:endParaRPr>
          </a:p>
          <a:p>
            <a:pPr indent="-368300" lvl="0" marL="457200" rtl="0" algn="l">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Decreased transit time</a:t>
            </a:r>
            <a:endParaRPr sz="2200">
              <a:solidFill>
                <a:srgbClr val="000000"/>
              </a:solidFill>
              <a:latin typeface="Arial"/>
              <a:ea typeface="Arial"/>
              <a:cs typeface="Arial"/>
              <a:sym typeface="Arial"/>
            </a:endParaRPr>
          </a:p>
          <a:p>
            <a:pPr indent="-368300" lvl="0" marL="457200" rtl="0" algn="l">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Constipation</a:t>
            </a:r>
            <a:endParaRPr sz="2200">
              <a:solidFill>
                <a:srgbClr val="000000"/>
              </a:solidFill>
              <a:latin typeface="Arial"/>
              <a:ea typeface="Arial"/>
              <a:cs typeface="Arial"/>
              <a:sym typeface="Arial"/>
            </a:endParaRPr>
          </a:p>
          <a:p>
            <a:pPr indent="-368300" lvl="0" marL="457200" rtl="0" algn="l">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Cholestasis</a:t>
            </a:r>
            <a:endParaRPr sz="2200">
              <a:solidFill>
                <a:srgbClr val="000000"/>
              </a:solidFill>
              <a:latin typeface="Arial"/>
              <a:ea typeface="Arial"/>
              <a:cs typeface="Arial"/>
              <a:sym typeface="Arial"/>
            </a:endParaRPr>
          </a:p>
          <a:p>
            <a:pPr indent="-368300" lvl="0" marL="457200" rtl="0" algn="l">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Hydroureter</a:t>
            </a:r>
            <a:endParaRPr sz="2200">
              <a:solidFill>
                <a:srgbClr val="000000"/>
              </a:solidFill>
              <a:latin typeface="Arial"/>
              <a:ea typeface="Arial"/>
              <a:cs typeface="Arial"/>
              <a:sym typeface="Arial"/>
            </a:endParaRPr>
          </a:p>
          <a:p>
            <a:pPr indent="-368300" lvl="0" marL="457200" rtl="0" algn="l">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Respiratory alkalosis</a:t>
            </a:r>
            <a:endParaRPr sz="2200">
              <a:solidFill>
                <a:srgbClr val="000000"/>
              </a:solidFill>
              <a:latin typeface="Arial"/>
              <a:ea typeface="Arial"/>
              <a:cs typeface="Arial"/>
              <a:sym typeface="Arial"/>
            </a:endParaRPr>
          </a:p>
          <a:p>
            <a:pPr indent="-368300" lvl="0" marL="457200" rtl="0" algn="l">
              <a:spcBef>
                <a:spcPts val="0"/>
              </a:spcBef>
              <a:spcAft>
                <a:spcPts val="0"/>
              </a:spcAft>
              <a:buClr>
                <a:srgbClr val="000000"/>
              </a:buClr>
              <a:buSzPts val="2200"/>
              <a:buFont typeface="Arial"/>
              <a:buChar char="-"/>
            </a:pPr>
            <a:r>
              <a:rPr lang="en" sz="2200">
                <a:solidFill>
                  <a:srgbClr val="000000"/>
                </a:solidFill>
                <a:latin typeface="Arial"/>
                <a:ea typeface="Arial"/>
                <a:cs typeface="Arial"/>
                <a:sym typeface="Arial"/>
              </a:rPr>
              <a:t>Increased oxygen consumption</a:t>
            </a:r>
            <a:endParaRPr sz="2200">
              <a:solidFill>
                <a:srgbClr val="000000"/>
              </a:solidFill>
              <a:latin typeface="Arial"/>
              <a:ea typeface="Arial"/>
              <a:cs typeface="Arial"/>
              <a:sym typeface="Arial"/>
            </a:endParaRPr>
          </a:p>
        </p:txBody>
      </p:sp>
      <p:sp>
        <p:nvSpPr>
          <p:cNvPr id="195" name="Google Shape;195;p22"/>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Changes in Pregnancy</a:t>
            </a:r>
            <a:endParaRPr>
              <a:solidFill>
                <a:srgbClr val="000000"/>
              </a:solidFill>
            </a:endParaRPr>
          </a:p>
        </p:txBody>
      </p:sp>
      <p:pic>
        <p:nvPicPr>
          <p:cNvPr id="196" name="Google Shape;196;p22"/>
          <p:cNvPicPr preferRelativeResize="0"/>
          <p:nvPr/>
        </p:nvPicPr>
        <p:blipFill>
          <a:blip r:embed="rId3">
            <a:alphaModFix/>
          </a:blip>
          <a:stretch>
            <a:fillRect/>
          </a:stretch>
        </p:blipFill>
        <p:spPr>
          <a:xfrm>
            <a:off x="2114925" y="114675"/>
            <a:ext cx="4914150" cy="4914150"/>
          </a:xfrm>
          <a:prstGeom prst="rect">
            <a:avLst/>
          </a:prstGeom>
          <a:noFill/>
          <a:ln>
            <a:noFill/>
          </a:ln>
        </p:spPr>
      </p:pic>
      <p:pic>
        <p:nvPicPr>
          <p:cNvPr id="197" name="Google Shape;197;p22"/>
          <p:cNvPicPr preferRelativeResize="0"/>
          <p:nvPr/>
        </p:nvPicPr>
        <p:blipFill>
          <a:blip r:embed="rId4">
            <a:alphaModFix/>
          </a:blip>
          <a:stretch>
            <a:fillRect/>
          </a:stretch>
        </p:blipFill>
        <p:spPr>
          <a:xfrm>
            <a:off x="6026900" y="1199933"/>
            <a:ext cx="2496450" cy="3332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96"/>
                                        </p:tgtEl>
                                      </p:cBhvr>
                                    </p:animEffect>
                                    <p:set>
                                      <p:cBhvr>
                                        <p:cTn dur="1" fill="hold">
                                          <p:stCondLst>
                                            <p:cond delay="1000"/>
                                          </p:stCondLst>
                                        </p:cTn>
                                        <p:tgtEl>
                                          <p:spTgt spid="1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3"/>
          <p:cNvSpPr txBox="1"/>
          <p:nvPr>
            <p:ph type="title"/>
          </p:nvPr>
        </p:nvSpPr>
        <p:spPr>
          <a:xfrm>
            <a:off x="819150" y="538125"/>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Germ Theory </a:t>
            </a:r>
            <a:endParaRPr/>
          </a:p>
        </p:txBody>
      </p:sp>
      <p:sp>
        <p:nvSpPr>
          <p:cNvPr id="203" name="Google Shape;203;p23"/>
          <p:cNvSpPr txBox="1"/>
          <p:nvPr>
            <p:ph idx="1" type="body"/>
          </p:nvPr>
        </p:nvSpPr>
        <p:spPr>
          <a:xfrm>
            <a:off x="819150" y="1294075"/>
            <a:ext cx="7505700" cy="314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Arial"/>
                <a:ea typeface="Arial"/>
                <a:cs typeface="Arial"/>
                <a:sym typeface="Arial"/>
              </a:rPr>
              <a:t> ACOG</a:t>
            </a:r>
            <a:endParaRPr sz="2000">
              <a:solidFill>
                <a:srgbClr val="000000"/>
              </a:solidFill>
              <a:latin typeface="Arial"/>
              <a:ea typeface="Arial"/>
              <a:cs typeface="Arial"/>
              <a:sym typeface="Arial"/>
            </a:endParaRPr>
          </a:p>
          <a:p>
            <a:pPr indent="-355600" lvl="0" marL="457200" rtl="0" algn="l">
              <a:spcBef>
                <a:spcPts val="1600"/>
              </a:spcBef>
              <a:spcAft>
                <a:spcPts val="0"/>
              </a:spcAft>
              <a:buClr>
                <a:srgbClr val="000000"/>
              </a:buClr>
              <a:buSzPts val="2000"/>
              <a:buFont typeface="Arial"/>
              <a:buChar char="-"/>
            </a:pPr>
            <a:r>
              <a:rPr lang="en" sz="2000">
                <a:solidFill>
                  <a:srgbClr val="000000"/>
                </a:solidFill>
                <a:latin typeface="Arial"/>
                <a:ea typeface="Arial"/>
                <a:cs typeface="Arial"/>
                <a:sym typeface="Arial"/>
              </a:rPr>
              <a:t>Radiation of less than 5 rads (50 mSv) not associated with increased risk of fetal abnormalities.</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If indicated, radiation concern should not impact necessity for definitive diagnosis</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If alternatives readily available, like MRI and US, try and utilize if appropriate</a:t>
            </a:r>
            <a:endParaRPr sz="2000">
              <a:solidFill>
                <a:srgbClr val="000000"/>
              </a:solidFill>
              <a:latin typeface="Arial"/>
              <a:ea typeface="Arial"/>
              <a:cs typeface="Arial"/>
              <a:sym typeface="Arial"/>
            </a:endParaRPr>
          </a:p>
        </p:txBody>
      </p:sp>
      <p:sp>
        <p:nvSpPr>
          <p:cNvPr id="204" name="Google Shape;204;p23"/>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Imaging in pregnancy</a:t>
            </a:r>
            <a:endParaRPr>
              <a:solidFill>
                <a:srgbClr val="000000"/>
              </a:solidFill>
            </a:endParaRPr>
          </a:p>
        </p:txBody>
      </p:sp>
      <p:pic>
        <p:nvPicPr>
          <p:cNvPr id="205" name="Google Shape;205;p23"/>
          <p:cNvPicPr preferRelativeResize="0"/>
          <p:nvPr/>
        </p:nvPicPr>
        <p:blipFill>
          <a:blip r:embed="rId3">
            <a:alphaModFix/>
          </a:blip>
          <a:stretch>
            <a:fillRect/>
          </a:stretch>
        </p:blipFill>
        <p:spPr>
          <a:xfrm>
            <a:off x="762000" y="131050"/>
            <a:ext cx="7620000" cy="4750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4"/>
          <p:cNvSpPr txBox="1"/>
          <p:nvPr>
            <p:ph type="title"/>
          </p:nvPr>
        </p:nvSpPr>
        <p:spPr>
          <a:xfrm>
            <a:off x="819150" y="221725"/>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Appendicitis in Pregnancy</a:t>
            </a:r>
            <a:endParaRPr>
              <a:solidFill>
                <a:srgbClr val="000000"/>
              </a:solidFill>
            </a:endParaRPr>
          </a:p>
        </p:txBody>
      </p:sp>
      <p:pic>
        <p:nvPicPr>
          <p:cNvPr id="211" name="Google Shape;211;p24"/>
          <p:cNvPicPr preferRelativeResize="0"/>
          <p:nvPr/>
        </p:nvPicPr>
        <p:blipFill>
          <a:blip r:embed="rId3">
            <a:alphaModFix/>
          </a:blip>
          <a:stretch>
            <a:fillRect/>
          </a:stretch>
        </p:blipFill>
        <p:spPr>
          <a:xfrm>
            <a:off x="6233725" y="1571625"/>
            <a:ext cx="2286000" cy="2000250"/>
          </a:xfrm>
          <a:prstGeom prst="rect">
            <a:avLst/>
          </a:prstGeom>
          <a:noFill/>
          <a:ln>
            <a:noFill/>
          </a:ln>
        </p:spPr>
      </p:pic>
      <p:sp>
        <p:nvSpPr>
          <p:cNvPr id="212" name="Google Shape;212;p24"/>
          <p:cNvSpPr txBox="1"/>
          <p:nvPr/>
        </p:nvSpPr>
        <p:spPr>
          <a:xfrm>
            <a:off x="709825" y="1359600"/>
            <a:ext cx="5274600" cy="3325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Calibri"/>
              <a:buChar char="-"/>
            </a:pPr>
            <a:r>
              <a:rPr lang="en" sz="1700">
                <a:latin typeface="Calibri"/>
                <a:ea typeface="Calibri"/>
                <a:cs typeface="Calibri"/>
                <a:sym typeface="Calibri"/>
              </a:rPr>
              <a:t>1/500- 1/1000 pregnant patients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Difficult to diagnose, leads to increased morbidity</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Pregnancy overall seems protective based on some studies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Lowest incidence in third trimester</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U/S first imaging modality, 80-85% sensitivity</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C/S OBGYN for further recs if inconclusive</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Helical CT, if available, very low radiation</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CT Imaging if not</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Most common surgical emergency in pregnancy</a:t>
            </a:r>
            <a:endParaRPr sz="17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5"/>
          <p:cNvSpPr txBox="1"/>
          <p:nvPr>
            <p:ph type="title"/>
          </p:nvPr>
        </p:nvSpPr>
        <p:spPr>
          <a:xfrm>
            <a:off x="819150" y="221725"/>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Cholecystitis in pregnancy</a:t>
            </a:r>
            <a:endParaRPr>
              <a:solidFill>
                <a:srgbClr val="000000"/>
              </a:solidFill>
            </a:endParaRPr>
          </a:p>
        </p:txBody>
      </p:sp>
      <p:sp>
        <p:nvSpPr>
          <p:cNvPr id="218" name="Google Shape;218;p25"/>
          <p:cNvSpPr txBox="1"/>
          <p:nvPr/>
        </p:nvSpPr>
        <p:spPr>
          <a:xfrm>
            <a:off x="709825" y="1359600"/>
            <a:ext cx="5274600" cy="3325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Calibri"/>
              <a:buChar char="-"/>
            </a:pPr>
            <a:r>
              <a:rPr lang="en" sz="1700">
                <a:latin typeface="Calibri"/>
                <a:ea typeface="Calibri"/>
                <a:cs typeface="Calibri"/>
                <a:sym typeface="Calibri"/>
              </a:rPr>
              <a:t>1/1000 pregnancies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Use U/S for diagnosis along with labs</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	Treatment</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Conservative management if possible</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IV fluids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Antibiotics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If necessary, laparoscopy is safest in 2nd trimester d/t enlarging uterus</a:t>
            </a:r>
            <a:endParaRPr sz="17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26"/>
          <p:cNvSpPr txBox="1"/>
          <p:nvPr>
            <p:ph type="title"/>
          </p:nvPr>
        </p:nvSpPr>
        <p:spPr>
          <a:xfrm>
            <a:off x="819150" y="221725"/>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SBO in Pregnancy</a:t>
            </a:r>
            <a:endParaRPr>
              <a:solidFill>
                <a:srgbClr val="000000"/>
              </a:solidFill>
            </a:endParaRPr>
          </a:p>
        </p:txBody>
      </p:sp>
      <p:sp>
        <p:nvSpPr>
          <p:cNvPr id="224" name="Google Shape;224;p26"/>
          <p:cNvSpPr txBox="1"/>
          <p:nvPr/>
        </p:nvSpPr>
        <p:spPr>
          <a:xfrm>
            <a:off x="709825" y="1359600"/>
            <a:ext cx="5274600" cy="3325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Calibri"/>
              <a:buChar char="-"/>
            </a:pPr>
            <a:r>
              <a:rPr lang="en" sz="1700">
                <a:latin typeface="Calibri"/>
                <a:ea typeface="Calibri"/>
                <a:cs typeface="Calibri"/>
                <a:sym typeface="Calibri"/>
              </a:rPr>
              <a:t>1/2000-3000 Incidence</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Adhesions most common cause (60-65%)</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Volvulus 25%</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Complex surgical problem</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Significant fetal risk</a:t>
            </a:r>
            <a:endParaRPr sz="1700">
              <a:latin typeface="Calibri"/>
              <a:ea typeface="Calibri"/>
              <a:cs typeface="Calibri"/>
              <a:sym typeface="Calibri"/>
            </a:endParaRPr>
          </a:p>
          <a:p>
            <a:pPr indent="-336550" lvl="1" marL="914400" rtl="0" algn="l">
              <a:spcBef>
                <a:spcPts val="0"/>
              </a:spcBef>
              <a:spcAft>
                <a:spcPts val="0"/>
              </a:spcAft>
              <a:buSzPts val="1700"/>
              <a:buFont typeface="Calibri"/>
              <a:buChar char="-"/>
            </a:pPr>
            <a:r>
              <a:rPr lang="en" sz="1700">
                <a:latin typeface="Calibri"/>
                <a:ea typeface="Calibri"/>
                <a:cs typeface="Calibri"/>
                <a:sym typeface="Calibri"/>
              </a:rPr>
              <a:t>9% stillbirth rate in one review (92 pregnancies)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700">
                <a:latin typeface="Calibri"/>
                <a:ea typeface="Calibri"/>
                <a:cs typeface="Calibri"/>
                <a:sym typeface="Calibri"/>
              </a:rPr>
              <a:t>Increased risk of preterm delivery and Caesarean</a:t>
            </a:r>
            <a:endParaRPr sz="17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7"/>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SBO</a:t>
            </a:r>
            <a:r>
              <a:rPr lang="en">
                <a:solidFill>
                  <a:srgbClr val="000000"/>
                </a:solidFill>
              </a:rPr>
              <a:t>	</a:t>
            </a:r>
            <a:endParaRPr>
              <a:solidFill>
                <a:srgbClr val="000000"/>
              </a:solidFill>
            </a:endParaRPr>
          </a:p>
        </p:txBody>
      </p:sp>
      <p:pic>
        <p:nvPicPr>
          <p:cNvPr id="230" name="Google Shape;230;p27"/>
          <p:cNvPicPr preferRelativeResize="0"/>
          <p:nvPr/>
        </p:nvPicPr>
        <p:blipFill>
          <a:blip r:embed="rId3">
            <a:alphaModFix/>
          </a:blip>
          <a:stretch>
            <a:fillRect/>
          </a:stretch>
        </p:blipFill>
        <p:spPr>
          <a:xfrm>
            <a:off x="2925937" y="1160900"/>
            <a:ext cx="3292135" cy="36778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28"/>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Case</a:t>
            </a:r>
            <a:endParaRPr>
              <a:solidFill>
                <a:srgbClr val="000000"/>
              </a:solidFill>
            </a:endParaRPr>
          </a:p>
        </p:txBody>
      </p:sp>
      <p:sp>
        <p:nvSpPr>
          <p:cNvPr id="236" name="Google Shape;236;p28"/>
          <p:cNvSpPr txBox="1"/>
          <p:nvPr/>
        </p:nvSpPr>
        <p:spPr>
          <a:xfrm>
            <a:off x="808100" y="1261300"/>
            <a:ext cx="7505700" cy="10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38 year old female G2P1 at 14 weeks gestation presents with complaint of pelvic pain and vaginal bleeding. She says she has noticed some clots passing, and she saved them and brought them to show you. Vitals : T 98.6, HR 105, BP 114/70, RR 20. </a:t>
            </a:r>
            <a:endParaRPr>
              <a:latin typeface="Calibri"/>
              <a:ea typeface="Calibri"/>
              <a:cs typeface="Calibri"/>
              <a:sym typeface="Calibri"/>
            </a:endParaRPr>
          </a:p>
        </p:txBody>
      </p:sp>
      <p:sp>
        <p:nvSpPr>
          <p:cNvPr id="237" name="Google Shape;237;p28"/>
          <p:cNvSpPr txBox="1"/>
          <p:nvPr/>
        </p:nvSpPr>
        <p:spPr>
          <a:xfrm>
            <a:off x="2464250" y="2309500"/>
            <a:ext cx="4193400" cy="8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Differentials ?</a:t>
            </a:r>
            <a:endParaRPr>
              <a:latin typeface="Calibri"/>
              <a:ea typeface="Calibri"/>
              <a:cs typeface="Calibri"/>
              <a:sym typeface="Calibri"/>
            </a:endParaRPr>
          </a:p>
        </p:txBody>
      </p:sp>
      <p:sp>
        <p:nvSpPr>
          <p:cNvPr id="238" name="Google Shape;238;p28"/>
          <p:cNvSpPr txBox="1"/>
          <p:nvPr/>
        </p:nvSpPr>
        <p:spPr>
          <a:xfrm>
            <a:off x="1025550" y="2309500"/>
            <a:ext cx="7092900" cy="2358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Threatened abortion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Incomplete abortion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Complete abortion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Vasa previa</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23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29"/>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Spontaneous Abortion</a:t>
            </a:r>
            <a:endParaRPr>
              <a:solidFill>
                <a:srgbClr val="000000"/>
              </a:solidFill>
            </a:endParaRPr>
          </a:p>
        </p:txBody>
      </p:sp>
      <p:sp>
        <p:nvSpPr>
          <p:cNvPr id="244" name="Google Shape;244;p29"/>
          <p:cNvSpPr txBox="1"/>
          <p:nvPr/>
        </p:nvSpPr>
        <p:spPr>
          <a:xfrm>
            <a:off x="808100" y="1261300"/>
            <a:ext cx="7505700" cy="3194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20-30% of all pregnant women have spotting/bleeding in first trimester, 50% of which will miscarry</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If fetal heart tones present, spontaneous abortion risk drops to 2-3%</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&gt;50% d/t fetal chromosomal abnormalities</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90% of couples who have a spontaneous abortion are able to have normal child in later pregnancies</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May occur up to 20weeks gestation</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Always r/o ectopic pregnacy</a:t>
            </a:r>
            <a:br>
              <a:rPr lang="en">
                <a:latin typeface="Calibri"/>
                <a:ea typeface="Calibri"/>
                <a:cs typeface="Calibri"/>
                <a:sym typeface="Calibri"/>
              </a:rPr>
            </a:b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30"/>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Types of abortions</a:t>
            </a:r>
            <a:r>
              <a:rPr lang="en">
                <a:solidFill>
                  <a:srgbClr val="000000"/>
                </a:solidFill>
              </a:rPr>
              <a:t>	</a:t>
            </a:r>
            <a:endParaRPr>
              <a:solidFill>
                <a:srgbClr val="000000"/>
              </a:solidFill>
            </a:endParaRPr>
          </a:p>
        </p:txBody>
      </p:sp>
      <p:pic>
        <p:nvPicPr>
          <p:cNvPr id="250" name="Google Shape;250;p30"/>
          <p:cNvPicPr preferRelativeResize="0"/>
          <p:nvPr/>
        </p:nvPicPr>
        <p:blipFill>
          <a:blip r:embed="rId3">
            <a:alphaModFix/>
          </a:blip>
          <a:stretch>
            <a:fillRect/>
          </a:stretch>
        </p:blipFill>
        <p:spPr>
          <a:xfrm>
            <a:off x="1302850" y="1160900"/>
            <a:ext cx="6538312" cy="367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31"/>
          <p:cNvSpPr txBox="1"/>
          <p:nvPr>
            <p:ph idx="1" type="body"/>
          </p:nvPr>
        </p:nvSpPr>
        <p:spPr>
          <a:xfrm>
            <a:off x="819150" y="835400"/>
            <a:ext cx="7505700" cy="360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Complete abortion</a:t>
            </a:r>
            <a:endParaRPr sz="1600"/>
          </a:p>
          <a:p>
            <a:pPr indent="-330200" lvl="0" marL="914400" rtl="0" algn="l">
              <a:spcBef>
                <a:spcPts val="1600"/>
              </a:spcBef>
              <a:spcAft>
                <a:spcPts val="0"/>
              </a:spcAft>
              <a:buSzPts val="1600"/>
              <a:buChar char="-"/>
            </a:pPr>
            <a:r>
              <a:rPr lang="en" sz="1600"/>
              <a:t>Follow up with OB outpatient, supportive care</a:t>
            </a:r>
            <a:endParaRPr sz="1600"/>
          </a:p>
          <a:p>
            <a:pPr indent="-330200" lvl="0" marL="914400" rtl="0" algn="l">
              <a:spcBef>
                <a:spcPts val="0"/>
              </a:spcBef>
              <a:spcAft>
                <a:spcPts val="0"/>
              </a:spcAft>
              <a:buSzPts val="1600"/>
              <a:buChar char="-"/>
            </a:pPr>
            <a:r>
              <a:rPr lang="en" sz="1600"/>
              <a:t>Return precautions for hypotension, foul smelling d/c</a:t>
            </a:r>
            <a:endParaRPr sz="1600"/>
          </a:p>
          <a:p>
            <a:pPr indent="-330200" lvl="0" marL="914400" rtl="0" algn="l">
              <a:spcBef>
                <a:spcPts val="0"/>
              </a:spcBef>
              <a:spcAft>
                <a:spcPts val="0"/>
              </a:spcAft>
              <a:buSzPts val="1600"/>
              <a:buChar char="-"/>
            </a:pPr>
            <a:r>
              <a:rPr lang="en" sz="1600"/>
              <a:t>Repeat hcg in 48-72 hours, no heavy exertion</a:t>
            </a:r>
            <a:endParaRPr sz="1600"/>
          </a:p>
          <a:p>
            <a:pPr indent="0" lvl="0" marL="0" rtl="0" algn="l">
              <a:spcBef>
                <a:spcPts val="1600"/>
              </a:spcBef>
              <a:spcAft>
                <a:spcPts val="0"/>
              </a:spcAft>
              <a:buNone/>
            </a:pPr>
            <a:r>
              <a:rPr lang="en" sz="1600"/>
              <a:t>Incomplete Abortion</a:t>
            </a:r>
            <a:endParaRPr sz="1600"/>
          </a:p>
          <a:p>
            <a:pPr indent="-330200" lvl="0" marL="914400" rtl="0" algn="l">
              <a:spcBef>
                <a:spcPts val="1600"/>
              </a:spcBef>
              <a:spcAft>
                <a:spcPts val="0"/>
              </a:spcAft>
              <a:buSzPts val="1600"/>
              <a:buChar char="-"/>
            </a:pPr>
            <a:r>
              <a:rPr lang="en" sz="1600"/>
              <a:t>c/s OB, especially with severe bleeding, non-diagnostic US</a:t>
            </a:r>
            <a:endParaRPr sz="1600"/>
          </a:p>
          <a:p>
            <a:pPr indent="-330200" lvl="0" marL="914400" rtl="0" algn="l">
              <a:spcBef>
                <a:spcPts val="0"/>
              </a:spcBef>
              <a:spcAft>
                <a:spcPts val="0"/>
              </a:spcAft>
              <a:buSzPts val="1600"/>
              <a:buChar char="-"/>
            </a:pPr>
            <a:r>
              <a:rPr lang="en" sz="1600"/>
              <a:t>May need D&amp;C</a:t>
            </a:r>
            <a:endParaRPr sz="1600"/>
          </a:p>
          <a:p>
            <a:pPr indent="-330200" lvl="0" marL="914400" rtl="0" algn="l">
              <a:spcBef>
                <a:spcPts val="0"/>
              </a:spcBef>
              <a:spcAft>
                <a:spcPts val="0"/>
              </a:spcAft>
              <a:buSzPts val="1600"/>
              <a:buChar char="-"/>
            </a:pPr>
            <a:r>
              <a:rPr lang="en" sz="1600"/>
              <a:t>Medical management per OBGYN</a:t>
            </a:r>
            <a:endParaRPr sz="1600"/>
          </a:p>
          <a:p>
            <a:pPr indent="-330200" lvl="0" marL="914400" rtl="0" algn="l">
              <a:spcBef>
                <a:spcPts val="0"/>
              </a:spcBef>
              <a:spcAft>
                <a:spcPts val="0"/>
              </a:spcAft>
              <a:buSzPts val="1600"/>
              <a:buChar char="-"/>
            </a:pPr>
            <a:r>
              <a:rPr lang="en" sz="1600"/>
              <a:t>Bleeding may continue fo 7-10 days</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4"/>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Financial disclosures	</a:t>
            </a:r>
            <a:endParaRPr>
              <a:solidFill>
                <a:srgbClr val="000000"/>
              </a:solidFill>
            </a:endParaRPr>
          </a:p>
        </p:txBody>
      </p:sp>
      <p:pic>
        <p:nvPicPr>
          <p:cNvPr id="136" name="Google Shape;136;p14"/>
          <p:cNvPicPr preferRelativeResize="0"/>
          <p:nvPr/>
        </p:nvPicPr>
        <p:blipFill>
          <a:blip r:embed="rId3">
            <a:alphaModFix/>
          </a:blip>
          <a:stretch>
            <a:fillRect/>
          </a:stretch>
        </p:blipFill>
        <p:spPr>
          <a:xfrm>
            <a:off x="2071099" y="1378400"/>
            <a:ext cx="4625525" cy="3430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Missed abortion</a:t>
            </a:r>
            <a:endParaRPr>
              <a:solidFill>
                <a:srgbClr val="000000"/>
              </a:solidFill>
            </a:endParaRPr>
          </a:p>
        </p:txBody>
      </p:sp>
      <p:sp>
        <p:nvSpPr>
          <p:cNvPr id="261" name="Google Shape;261;p32"/>
          <p:cNvSpPr txBox="1"/>
          <p:nvPr/>
        </p:nvSpPr>
        <p:spPr>
          <a:xfrm>
            <a:off x="1004675" y="1900150"/>
            <a:ext cx="7158300" cy="19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libri"/>
                <a:ea typeface="Calibri"/>
                <a:cs typeface="Calibri"/>
                <a:sym typeface="Calibri"/>
              </a:rPr>
              <a:t>-Fetus deceased but did not pass</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 Known as intrauterine fetal demise ( IUFD)</a:t>
            </a:r>
            <a:endParaRPr>
              <a:latin typeface="Calibri"/>
              <a:ea typeface="Calibri"/>
              <a:cs typeface="Calibri"/>
              <a:sym typeface="Calibri"/>
            </a:endParaRPr>
          </a:p>
        </p:txBody>
      </p:sp>
      <p:pic>
        <p:nvPicPr>
          <p:cNvPr id="262" name="Google Shape;262;p32"/>
          <p:cNvPicPr preferRelativeResize="0"/>
          <p:nvPr/>
        </p:nvPicPr>
        <p:blipFill>
          <a:blip r:embed="rId3">
            <a:alphaModFix/>
          </a:blip>
          <a:stretch>
            <a:fillRect/>
          </a:stretch>
        </p:blipFill>
        <p:spPr>
          <a:xfrm>
            <a:off x="1969025" y="206300"/>
            <a:ext cx="5205951" cy="45113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par>
                                <p:cTn fill="hold" nodeType="withEffect" presetClass="exit" presetID="10" presetSubtype="0">
                                  <p:stCondLst>
                                    <p:cond delay="0"/>
                                  </p:stCondLst>
                                  <p:childTnLst>
                                    <p:animEffect filter="fade" transition="out">
                                      <p:cBhvr>
                                        <p:cTn dur="1000"/>
                                        <p:tgtEl>
                                          <p:spTgt spid="261"/>
                                        </p:tgtEl>
                                      </p:cBhvr>
                                    </p:animEffect>
                                    <p:set>
                                      <p:cBhvr>
                                        <p:cTn dur="1" fill="hold">
                                          <p:stCondLst>
                                            <p:cond delay="1000"/>
                                          </p:stCondLst>
                                        </p:cTn>
                                        <p:tgtEl>
                                          <p:spTgt spid="26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69" name="Google Shape;269;p33"/>
          <p:cNvPicPr preferRelativeResize="0"/>
          <p:nvPr/>
        </p:nvPicPr>
        <p:blipFill>
          <a:blip r:embed="rId3">
            <a:alphaModFix/>
          </a:blip>
          <a:stretch>
            <a:fillRect/>
          </a:stretch>
        </p:blipFill>
        <p:spPr>
          <a:xfrm>
            <a:off x="4572000" y="1113875"/>
            <a:ext cx="4481426" cy="3243349"/>
          </a:xfrm>
          <a:prstGeom prst="rect">
            <a:avLst/>
          </a:prstGeom>
          <a:noFill/>
          <a:ln>
            <a:noFill/>
          </a:ln>
        </p:spPr>
      </p:pic>
      <p:pic>
        <p:nvPicPr>
          <p:cNvPr id="270" name="Google Shape;270;p33"/>
          <p:cNvPicPr preferRelativeResize="0"/>
          <p:nvPr/>
        </p:nvPicPr>
        <p:blipFill>
          <a:blip r:embed="rId4">
            <a:alphaModFix/>
          </a:blip>
          <a:stretch>
            <a:fillRect/>
          </a:stretch>
        </p:blipFill>
        <p:spPr>
          <a:xfrm>
            <a:off x="-453200" y="1113875"/>
            <a:ext cx="4930551" cy="32433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34"/>
          <p:cNvSpPr txBox="1"/>
          <p:nvPr>
            <p:ph type="title"/>
          </p:nvPr>
        </p:nvSpPr>
        <p:spPr>
          <a:xfrm>
            <a:off x="819150" y="845600"/>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Septic Abortion</a:t>
            </a:r>
            <a:endParaRPr/>
          </a:p>
        </p:txBody>
      </p:sp>
      <p:sp>
        <p:nvSpPr>
          <p:cNvPr id="276" name="Google Shape;276;p3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Retained products / endometritis post D&amp;C</a:t>
            </a:r>
            <a:endParaRPr sz="1500"/>
          </a:p>
          <a:p>
            <a:pPr indent="-323850" lvl="0" marL="457200" rtl="0" algn="l">
              <a:spcBef>
                <a:spcPts val="0"/>
              </a:spcBef>
              <a:spcAft>
                <a:spcPts val="0"/>
              </a:spcAft>
              <a:buSzPts val="1500"/>
              <a:buChar char="-"/>
            </a:pPr>
            <a:r>
              <a:rPr lang="en" sz="1500"/>
              <a:t>More common with unsterile practices</a:t>
            </a:r>
            <a:endParaRPr sz="1500"/>
          </a:p>
          <a:p>
            <a:pPr indent="-323850" lvl="0" marL="457200" rtl="0" algn="l">
              <a:spcBef>
                <a:spcPts val="0"/>
              </a:spcBef>
              <a:spcAft>
                <a:spcPts val="0"/>
              </a:spcAft>
              <a:buSzPts val="1500"/>
              <a:buChar char="-"/>
            </a:pPr>
            <a:r>
              <a:rPr lang="en" sz="1500"/>
              <a:t>Bleeding, foul purulent discharge, pain, fever and nausea</a:t>
            </a:r>
            <a:endParaRPr sz="1500"/>
          </a:p>
          <a:p>
            <a:pPr indent="-323850" lvl="0" marL="457200" rtl="0" algn="l">
              <a:spcBef>
                <a:spcPts val="0"/>
              </a:spcBef>
              <a:spcAft>
                <a:spcPts val="0"/>
              </a:spcAft>
              <a:buSzPts val="1500"/>
              <a:buChar char="-"/>
            </a:pPr>
            <a:r>
              <a:rPr lang="en" sz="1500"/>
              <a:t>Boggy tender and large uterus</a:t>
            </a:r>
            <a:endParaRPr sz="1500"/>
          </a:p>
          <a:p>
            <a:pPr indent="-323850" lvl="0" marL="457200" rtl="0" algn="l">
              <a:spcBef>
                <a:spcPts val="0"/>
              </a:spcBef>
              <a:spcAft>
                <a:spcPts val="0"/>
              </a:spcAft>
              <a:buSzPts val="1500"/>
              <a:buChar char="-"/>
            </a:pPr>
            <a:r>
              <a:rPr lang="en" sz="1500"/>
              <a:t>Admit, broad sepctrum abx (amp/gent/clinda), repeat D&amp;C</a:t>
            </a:r>
            <a:endParaRPr sz="1500"/>
          </a:p>
          <a:p>
            <a:pPr indent="-323850" lvl="0" marL="457200" rtl="0" algn="l">
              <a:spcBef>
                <a:spcPts val="0"/>
              </a:spcBef>
              <a:spcAft>
                <a:spcPts val="0"/>
              </a:spcAft>
              <a:buSzPts val="1500"/>
              <a:buChar char="-"/>
            </a:pPr>
            <a:r>
              <a:rPr lang="en" sz="1500"/>
              <a:t>Complications may include rupture, abscess formation and potential need for hysterectomy</a:t>
            </a: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35"/>
          <p:cNvPicPr preferRelativeResize="0"/>
          <p:nvPr/>
        </p:nvPicPr>
        <p:blipFill>
          <a:blip r:embed="rId3">
            <a:alphaModFix/>
          </a:blip>
          <a:stretch>
            <a:fillRect/>
          </a:stretch>
        </p:blipFill>
        <p:spPr>
          <a:xfrm>
            <a:off x="1008900" y="403387"/>
            <a:ext cx="2993400" cy="4336726"/>
          </a:xfrm>
          <a:prstGeom prst="rect">
            <a:avLst/>
          </a:prstGeom>
          <a:noFill/>
          <a:ln>
            <a:noFill/>
          </a:ln>
        </p:spPr>
      </p:pic>
      <p:pic>
        <p:nvPicPr>
          <p:cNvPr id="282" name="Google Shape;282;p35"/>
          <p:cNvPicPr preferRelativeResize="0"/>
          <p:nvPr/>
        </p:nvPicPr>
        <p:blipFill>
          <a:blip r:embed="rId4">
            <a:alphaModFix/>
          </a:blip>
          <a:stretch>
            <a:fillRect/>
          </a:stretch>
        </p:blipFill>
        <p:spPr>
          <a:xfrm>
            <a:off x="4572000" y="403375"/>
            <a:ext cx="3236817" cy="4336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15"/>
          <p:cNvSpPr txBox="1"/>
          <p:nvPr>
            <p:ph idx="1" type="body"/>
          </p:nvPr>
        </p:nvSpPr>
        <p:spPr>
          <a:xfrm>
            <a:off x="819150" y="1398800"/>
            <a:ext cx="7505700" cy="75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Patient is a 27 year old G1P0 female at 34 weeks gestation who presents with complaint of superior RLQ abdominal pain and vomiting. Her vitals are T- 100.6 , BP- 127/83, HR- 114, 94% O2 RA. Physical exam + RLQ tenderness, no rebound. Labs- WBC 17.5, lactate normal, hgb unchanged from baseline. LFT/Bili/platelets normal</a:t>
            </a:r>
            <a:endParaRPr/>
          </a:p>
        </p:txBody>
      </p:sp>
      <p:sp>
        <p:nvSpPr>
          <p:cNvPr id="142" name="Google Shape;142;p15"/>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Case	</a:t>
            </a:r>
            <a:endParaRPr>
              <a:solidFill>
                <a:srgbClr val="000000"/>
              </a:solidFill>
            </a:endParaRPr>
          </a:p>
        </p:txBody>
      </p:sp>
      <p:sp>
        <p:nvSpPr>
          <p:cNvPr id="143" name="Google Shape;143;p15"/>
          <p:cNvSpPr txBox="1"/>
          <p:nvPr/>
        </p:nvSpPr>
        <p:spPr>
          <a:xfrm>
            <a:off x="863700" y="2394500"/>
            <a:ext cx="7416600" cy="10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Calibri"/>
                <a:ea typeface="Calibri"/>
                <a:cs typeface="Calibri"/>
                <a:sym typeface="Calibri"/>
              </a:rPr>
              <a:t>Differentials ?</a:t>
            </a:r>
            <a:endParaRPr sz="1600">
              <a:latin typeface="Calibri"/>
              <a:ea typeface="Calibri"/>
              <a:cs typeface="Calibri"/>
              <a:sym typeface="Calibri"/>
            </a:endParaRPr>
          </a:p>
        </p:txBody>
      </p:sp>
      <p:sp>
        <p:nvSpPr>
          <p:cNvPr id="144" name="Google Shape;144;p15"/>
          <p:cNvSpPr txBox="1"/>
          <p:nvPr/>
        </p:nvSpPr>
        <p:spPr>
          <a:xfrm>
            <a:off x="819150" y="2753875"/>
            <a:ext cx="7505700" cy="1267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Acute appendicitis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Cholecystitis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Ovarian torsion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Hemorrhagic cysts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SBO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Ovarian Tumor</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Colitis</a:t>
            </a:r>
            <a:endParaRPr>
              <a:latin typeface="Calibri"/>
              <a:ea typeface="Calibri"/>
              <a:cs typeface="Calibri"/>
              <a:sym typeface="Calibri"/>
            </a:endParaRPr>
          </a:p>
        </p:txBody>
      </p:sp>
      <p:sp>
        <p:nvSpPr>
          <p:cNvPr id="145" name="Google Shape;145;p15"/>
          <p:cNvSpPr txBox="1"/>
          <p:nvPr/>
        </p:nvSpPr>
        <p:spPr>
          <a:xfrm>
            <a:off x="819150" y="4218250"/>
            <a:ext cx="5595300" cy="466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malingering</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3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6"/>
          <p:cNvSpPr txBox="1"/>
          <p:nvPr>
            <p:ph idx="1" type="body"/>
          </p:nvPr>
        </p:nvSpPr>
        <p:spPr>
          <a:xfrm>
            <a:off x="819150" y="1398800"/>
            <a:ext cx="7505700" cy="75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Patient is a 27 year old G1P0 female at 34 weeks gestation who presents with complaint of RLQ abdominal pain and vomiting. Her vitals are T- 100.6 , BP- 127/83, HR- 114, 94% O2 RA. Physical exam + RLQ tenderness, no rebound. Labs- WBC 17.5, lactate normal, hgb unchanged from baseline</a:t>
            </a:r>
            <a:endParaRPr/>
          </a:p>
        </p:txBody>
      </p:sp>
      <p:sp>
        <p:nvSpPr>
          <p:cNvPr id="151" name="Google Shape;151;p16"/>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Case	</a:t>
            </a:r>
            <a:endParaRPr>
              <a:solidFill>
                <a:srgbClr val="000000"/>
              </a:solidFill>
            </a:endParaRPr>
          </a:p>
        </p:txBody>
      </p:sp>
      <p:sp>
        <p:nvSpPr>
          <p:cNvPr id="152" name="Google Shape;152;p16"/>
          <p:cNvSpPr txBox="1"/>
          <p:nvPr/>
        </p:nvSpPr>
        <p:spPr>
          <a:xfrm>
            <a:off x="3209700" y="2246075"/>
            <a:ext cx="2724600" cy="407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a:latin typeface="Calibri"/>
                <a:ea typeface="Calibri"/>
                <a:cs typeface="Calibri"/>
                <a:sym typeface="Calibri"/>
              </a:rPr>
              <a:t>What to do from here ? What interventions ?</a:t>
            </a:r>
            <a:endParaRPr>
              <a:latin typeface="Calibri"/>
              <a:ea typeface="Calibri"/>
              <a:cs typeface="Calibri"/>
              <a:sym typeface="Calibri"/>
            </a:endParaRPr>
          </a:p>
        </p:txBody>
      </p:sp>
      <p:pic>
        <p:nvPicPr>
          <p:cNvPr id="153" name="Google Shape;153;p16"/>
          <p:cNvPicPr preferRelativeResize="0"/>
          <p:nvPr/>
        </p:nvPicPr>
        <p:blipFill>
          <a:blip r:embed="rId3">
            <a:alphaModFix/>
          </a:blip>
          <a:stretch>
            <a:fillRect/>
          </a:stretch>
        </p:blipFill>
        <p:spPr>
          <a:xfrm>
            <a:off x="2611175" y="2571750"/>
            <a:ext cx="3921650" cy="2205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7"/>
          <p:cNvSpPr txBox="1"/>
          <p:nvPr>
            <p:ph idx="1" type="body"/>
          </p:nvPr>
        </p:nvSpPr>
        <p:spPr>
          <a:xfrm>
            <a:off x="819150" y="1398800"/>
            <a:ext cx="7505700" cy="757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Patient is a 27 year old G1P0 female at 34 weeks gestation who presents with complaint of RLQ abdominal pain and vomiting. Her vitals are T- 100.6 , BP- 127/83, HR- 114, 94% O2 RA. Physical exam + RLQ tenderness, no rebound. Labs- WBC 17.5, lactate normal, hgb unchanged from baseline</a:t>
            </a:r>
            <a:endParaRPr/>
          </a:p>
        </p:txBody>
      </p:sp>
      <p:sp>
        <p:nvSpPr>
          <p:cNvPr id="159" name="Google Shape;159;p17"/>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Case</a:t>
            </a:r>
            <a:r>
              <a:rPr lang="en">
                <a:solidFill>
                  <a:srgbClr val="000000"/>
                </a:solidFill>
              </a:rPr>
              <a:t>	</a:t>
            </a:r>
            <a:endParaRPr>
              <a:solidFill>
                <a:srgbClr val="000000"/>
              </a:solidFill>
            </a:endParaRPr>
          </a:p>
        </p:txBody>
      </p:sp>
      <p:sp>
        <p:nvSpPr>
          <p:cNvPr id="160" name="Google Shape;160;p17"/>
          <p:cNvSpPr txBox="1"/>
          <p:nvPr/>
        </p:nvSpPr>
        <p:spPr>
          <a:xfrm>
            <a:off x="819150" y="2311600"/>
            <a:ext cx="7505700" cy="1636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
                <a:latin typeface="Calibri"/>
                <a:ea typeface="Calibri"/>
                <a:cs typeface="Calibri"/>
                <a:sym typeface="Calibri"/>
              </a:rPr>
              <a:t>First always start with continuous fetal heart monitoring</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No NSAIDs for pain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Opiates are okay to use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Reglan, zofran for nausea</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IV Fluids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Penicillins/Clinda/Cephalosporins okay if appropriate</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8"/>
          <p:cNvSpPr txBox="1"/>
          <p:nvPr>
            <p:ph type="title"/>
          </p:nvPr>
        </p:nvSpPr>
        <p:spPr>
          <a:xfrm>
            <a:off x="819150" y="538125"/>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Germ Theory </a:t>
            </a:r>
            <a:endParaRPr/>
          </a:p>
        </p:txBody>
      </p:sp>
      <p:sp>
        <p:nvSpPr>
          <p:cNvPr id="166" name="Google Shape;166;p18"/>
          <p:cNvSpPr txBox="1"/>
          <p:nvPr>
            <p:ph idx="1" type="body"/>
          </p:nvPr>
        </p:nvSpPr>
        <p:spPr>
          <a:xfrm>
            <a:off x="819150" y="1294075"/>
            <a:ext cx="7505700" cy="314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solidFill>
                  <a:srgbClr val="000000"/>
                </a:solidFill>
                <a:latin typeface="Arial"/>
                <a:ea typeface="Arial"/>
                <a:cs typeface="Arial"/>
                <a:sym typeface="Arial"/>
              </a:rPr>
              <a:t> Any radiation exposure in pregnancy is dangerous and will cause mutant childrens</a:t>
            </a:r>
            <a:endParaRPr sz="2000">
              <a:solidFill>
                <a:srgbClr val="000000"/>
              </a:solidFill>
              <a:latin typeface="Arial"/>
              <a:ea typeface="Arial"/>
              <a:cs typeface="Arial"/>
              <a:sym typeface="Arial"/>
            </a:endParaRPr>
          </a:p>
        </p:txBody>
      </p:sp>
      <p:sp>
        <p:nvSpPr>
          <p:cNvPr id="167" name="Google Shape;167;p18"/>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Imaging in pregnancy</a:t>
            </a:r>
            <a:endParaRPr>
              <a:solidFill>
                <a:srgbClr val="000000"/>
              </a:solidFill>
            </a:endParaRPr>
          </a:p>
        </p:txBody>
      </p:sp>
      <p:pic>
        <p:nvPicPr>
          <p:cNvPr id="168" name="Google Shape;168;p18"/>
          <p:cNvPicPr preferRelativeResize="0"/>
          <p:nvPr/>
        </p:nvPicPr>
        <p:blipFill>
          <a:blip r:embed="rId3">
            <a:alphaModFix/>
          </a:blip>
          <a:stretch>
            <a:fillRect/>
          </a:stretch>
        </p:blipFill>
        <p:spPr>
          <a:xfrm>
            <a:off x="2190750" y="2308725"/>
            <a:ext cx="4762500" cy="2000250"/>
          </a:xfrm>
          <a:prstGeom prst="rect">
            <a:avLst/>
          </a:prstGeom>
          <a:noFill/>
          <a:ln>
            <a:noFill/>
          </a:ln>
        </p:spPr>
      </p:pic>
      <p:pic>
        <p:nvPicPr>
          <p:cNvPr id="169" name="Google Shape;169;p18"/>
          <p:cNvPicPr preferRelativeResize="0"/>
          <p:nvPr/>
        </p:nvPicPr>
        <p:blipFill>
          <a:blip r:embed="rId4">
            <a:alphaModFix/>
          </a:blip>
          <a:stretch>
            <a:fillRect/>
          </a:stretch>
        </p:blipFill>
        <p:spPr>
          <a:xfrm>
            <a:off x="5482625" y="149272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6"/>
                                        </p:tgtEl>
                                      </p:cBhvr>
                                    </p:animEffect>
                                    <p:set>
                                      <p:cBhvr>
                                        <p:cTn dur="1" fill="hold">
                                          <p:stCondLst>
                                            <p:cond delay="1000"/>
                                          </p:stCondLst>
                                        </p:cTn>
                                        <p:tgtEl>
                                          <p:spTgt spid="16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19"/>
          <p:cNvSpPr txBox="1"/>
          <p:nvPr>
            <p:ph type="title"/>
          </p:nvPr>
        </p:nvSpPr>
        <p:spPr>
          <a:xfrm>
            <a:off x="819150" y="538125"/>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Germ Theory </a:t>
            </a:r>
            <a:endParaRPr/>
          </a:p>
        </p:txBody>
      </p:sp>
      <p:sp>
        <p:nvSpPr>
          <p:cNvPr id="175" name="Google Shape;175;p19"/>
          <p:cNvSpPr txBox="1"/>
          <p:nvPr>
            <p:ph idx="1" type="body"/>
          </p:nvPr>
        </p:nvSpPr>
        <p:spPr>
          <a:xfrm>
            <a:off x="819150" y="1294075"/>
            <a:ext cx="7505700" cy="314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Arial"/>
                <a:ea typeface="Arial"/>
                <a:cs typeface="Arial"/>
                <a:sym typeface="Arial"/>
              </a:rPr>
              <a:t> ACOG</a:t>
            </a:r>
            <a:endParaRPr sz="2000">
              <a:solidFill>
                <a:srgbClr val="000000"/>
              </a:solidFill>
              <a:latin typeface="Arial"/>
              <a:ea typeface="Arial"/>
              <a:cs typeface="Arial"/>
              <a:sym typeface="Arial"/>
            </a:endParaRPr>
          </a:p>
          <a:p>
            <a:pPr indent="-355600" lvl="0" marL="457200" rtl="0" algn="l">
              <a:spcBef>
                <a:spcPts val="1600"/>
              </a:spcBef>
              <a:spcAft>
                <a:spcPts val="0"/>
              </a:spcAft>
              <a:buClr>
                <a:srgbClr val="000000"/>
              </a:buClr>
              <a:buSzPts val="2000"/>
              <a:buFont typeface="Arial"/>
              <a:buChar char="-"/>
            </a:pPr>
            <a:r>
              <a:rPr lang="en" sz="2000">
                <a:solidFill>
                  <a:srgbClr val="000000"/>
                </a:solidFill>
                <a:latin typeface="Arial"/>
                <a:ea typeface="Arial"/>
                <a:cs typeface="Arial"/>
                <a:sym typeface="Arial"/>
              </a:rPr>
              <a:t>Radiation of less than 5 rads (50 mSv) not associated with increased risk of fetal abnormalities.</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If indicated, radiation concern should not impact necessity for definitive diagnosis</a:t>
            </a:r>
            <a:endParaRPr sz="2000">
              <a:solidFill>
                <a:srgbClr val="000000"/>
              </a:solidFill>
              <a:latin typeface="Arial"/>
              <a:ea typeface="Arial"/>
              <a:cs typeface="Arial"/>
              <a:sym typeface="Arial"/>
            </a:endParaRPr>
          </a:p>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If alternatives readily available, like MRI and US, try and utilize if appropriate</a:t>
            </a:r>
            <a:endParaRPr sz="2000">
              <a:solidFill>
                <a:srgbClr val="000000"/>
              </a:solidFill>
              <a:latin typeface="Arial"/>
              <a:ea typeface="Arial"/>
              <a:cs typeface="Arial"/>
              <a:sym typeface="Arial"/>
            </a:endParaRPr>
          </a:p>
        </p:txBody>
      </p:sp>
      <p:sp>
        <p:nvSpPr>
          <p:cNvPr id="176" name="Google Shape;176;p19"/>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Imaging in pregnancy</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20"/>
          <p:cNvPicPr preferRelativeResize="0"/>
          <p:nvPr/>
        </p:nvPicPr>
        <p:blipFill>
          <a:blip r:embed="rId3">
            <a:alphaModFix/>
          </a:blip>
          <a:stretch>
            <a:fillRect/>
          </a:stretch>
        </p:blipFill>
        <p:spPr>
          <a:xfrm>
            <a:off x="2347400" y="152400"/>
            <a:ext cx="3938872"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1"/>
          <p:cNvSpPr txBox="1"/>
          <p:nvPr>
            <p:ph type="title"/>
          </p:nvPr>
        </p:nvSpPr>
        <p:spPr>
          <a:xfrm>
            <a:off x="819150" y="538125"/>
            <a:ext cx="7505700" cy="954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Germ Theory </a:t>
            </a:r>
            <a:endParaRPr/>
          </a:p>
        </p:txBody>
      </p:sp>
      <p:sp>
        <p:nvSpPr>
          <p:cNvPr id="187" name="Google Shape;187;p21"/>
          <p:cNvSpPr txBox="1"/>
          <p:nvPr>
            <p:ph idx="1" type="body"/>
          </p:nvPr>
        </p:nvSpPr>
        <p:spPr>
          <a:xfrm>
            <a:off x="819150" y="1294075"/>
            <a:ext cx="7505700" cy="314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Arial"/>
                <a:ea typeface="Arial"/>
                <a:cs typeface="Arial"/>
                <a:sym typeface="Arial"/>
              </a:rPr>
              <a:t>• Plasma volume increases by 45%</a:t>
            </a:r>
            <a:endParaRPr sz="2000">
              <a:solidFill>
                <a:srgbClr val="000000"/>
              </a:solidFill>
              <a:latin typeface="Arial"/>
              <a:ea typeface="Arial"/>
              <a:cs typeface="Arial"/>
              <a:sym typeface="Arial"/>
            </a:endParaRPr>
          </a:p>
          <a:p>
            <a:pPr indent="0" lvl="0" marL="0" rtl="0" algn="l">
              <a:spcBef>
                <a:spcPts val="1600"/>
              </a:spcBef>
              <a:spcAft>
                <a:spcPts val="0"/>
              </a:spcAft>
              <a:buNone/>
            </a:pPr>
            <a:r>
              <a:rPr lang="en" sz="2000">
                <a:solidFill>
                  <a:srgbClr val="000000"/>
                </a:solidFill>
                <a:latin typeface="Arial"/>
                <a:ea typeface="Arial"/>
                <a:cs typeface="Arial"/>
                <a:sym typeface="Arial"/>
              </a:rPr>
              <a:t>• Red blood cell mass increases by 20-30%</a:t>
            </a:r>
            <a:endParaRPr sz="2000">
              <a:solidFill>
                <a:srgbClr val="000000"/>
              </a:solidFill>
              <a:latin typeface="Arial"/>
              <a:ea typeface="Arial"/>
              <a:cs typeface="Arial"/>
              <a:sym typeface="Arial"/>
            </a:endParaRPr>
          </a:p>
          <a:p>
            <a:pPr indent="0" lvl="0" marL="0" rtl="0" algn="l">
              <a:spcBef>
                <a:spcPts val="1600"/>
              </a:spcBef>
              <a:spcAft>
                <a:spcPts val="0"/>
              </a:spcAft>
              <a:buNone/>
            </a:pPr>
            <a:r>
              <a:rPr lang="en" sz="2000">
                <a:solidFill>
                  <a:srgbClr val="000000"/>
                </a:solidFill>
                <a:latin typeface="Arial"/>
                <a:ea typeface="Arial"/>
                <a:cs typeface="Arial"/>
                <a:sym typeface="Arial"/>
              </a:rPr>
              <a:t>• Relative leukocytosis (12,00-14,000)</a:t>
            </a:r>
            <a:endParaRPr sz="2000">
              <a:solidFill>
                <a:srgbClr val="000000"/>
              </a:solidFill>
              <a:latin typeface="Arial"/>
              <a:ea typeface="Arial"/>
              <a:cs typeface="Arial"/>
              <a:sym typeface="Arial"/>
            </a:endParaRPr>
          </a:p>
          <a:p>
            <a:pPr indent="0" lvl="0" marL="0" rtl="0" algn="l">
              <a:spcBef>
                <a:spcPts val="1600"/>
              </a:spcBef>
              <a:spcAft>
                <a:spcPts val="0"/>
              </a:spcAft>
              <a:buNone/>
            </a:pPr>
            <a:r>
              <a:rPr lang="en" sz="2000">
                <a:solidFill>
                  <a:srgbClr val="000000"/>
                </a:solidFill>
                <a:latin typeface="Arial"/>
                <a:ea typeface="Arial"/>
                <a:cs typeface="Arial"/>
                <a:sym typeface="Arial"/>
              </a:rPr>
              <a:t>• Hypercoagulable </a:t>
            </a:r>
            <a:endParaRPr sz="2000">
              <a:solidFill>
                <a:srgbClr val="000000"/>
              </a:solidFill>
              <a:latin typeface="Arial"/>
              <a:ea typeface="Arial"/>
              <a:cs typeface="Arial"/>
              <a:sym typeface="Arial"/>
            </a:endParaRPr>
          </a:p>
          <a:p>
            <a:pPr indent="0" lvl="0" marL="0" rtl="0" algn="l">
              <a:spcBef>
                <a:spcPts val="1600"/>
              </a:spcBef>
              <a:spcAft>
                <a:spcPts val="1600"/>
              </a:spcAft>
              <a:buNone/>
            </a:pPr>
            <a:r>
              <a:rPr lang="en" sz="2000">
                <a:solidFill>
                  <a:srgbClr val="000000"/>
                </a:solidFill>
                <a:latin typeface="Arial"/>
                <a:ea typeface="Arial"/>
                <a:cs typeface="Arial"/>
                <a:sym typeface="Arial"/>
              </a:rPr>
              <a:t>• Result</a:t>
            </a:r>
            <a:r>
              <a:rPr lang="en" sz="1700">
                <a:solidFill>
                  <a:srgbClr val="000000"/>
                </a:solidFill>
                <a:latin typeface="Arial"/>
                <a:ea typeface="Arial"/>
                <a:cs typeface="Arial"/>
                <a:sym typeface="Arial"/>
              </a:rPr>
              <a:t>– Significant blood volume loss may occur before tachycardia and hypotension signal pathology, Hypercoagulability increased risk for DVT and PE</a:t>
            </a:r>
            <a:endParaRPr sz="1100"/>
          </a:p>
        </p:txBody>
      </p:sp>
      <p:sp>
        <p:nvSpPr>
          <p:cNvPr id="188" name="Google Shape;188;p21"/>
          <p:cNvSpPr txBox="1"/>
          <p:nvPr>
            <p:ph type="title"/>
          </p:nvPr>
        </p:nvSpPr>
        <p:spPr>
          <a:xfrm>
            <a:off x="819150" y="206300"/>
            <a:ext cx="7505700" cy="954600"/>
          </a:xfrm>
          <a:prstGeom prst="rect">
            <a:avLst/>
          </a:prstGeom>
          <a:solidFill>
            <a:srgbClr val="D9EAD3"/>
          </a:solidFill>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Changes in Pregnancy</a:t>
            </a:r>
            <a:endParaRPr>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